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  <p:sldMasterId id="2147483684" r:id="rId5"/>
  </p:sldMasterIdLst>
  <p:notesMasterIdLst>
    <p:notesMasterId r:id="rId47"/>
  </p:notesMasterIdLst>
  <p:handoutMasterIdLst>
    <p:handoutMasterId r:id="rId48"/>
  </p:handoutMasterIdLst>
  <p:sldIdLst>
    <p:sldId id="394" r:id="rId6"/>
    <p:sldId id="423" r:id="rId7"/>
    <p:sldId id="552" r:id="rId8"/>
    <p:sldId id="508" r:id="rId9"/>
    <p:sldId id="446" r:id="rId10"/>
    <p:sldId id="512" r:id="rId11"/>
    <p:sldId id="527" r:id="rId12"/>
    <p:sldId id="528" r:id="rId13"/>
    <p:sldId id="529" r:id="rId14"/>
    <p:sldId id="509" r:id="rId15"/>
    <p:sldId id="510" r:id="rId16"/>
    <p:sldId id="518" r:id="rId17"/>
    <p:sldId id="538" r:id="rId18"/>
    <p:sldId id="539" r:id="rId19"/>
    <p:sldId id="537" r:id="rId20"/>
    <p:sldId id="532" r:id="rId21"/>
    <p:sldId id="514" r:id="rId22"/>
    <p:sldId id="515" r:id="rId23"/>
    <p:sldId id="534" r:id="rId24"/>
    <p:sldId id="517" r:id="rId25"/>
    <p:sldId id="533" r:id="rId26"/>
    <p:sldId id="535" r:id="rId27"/>
    <p:sldId id="536" r:id="rId28"/>
    <p:sldId id="530" r:id="rId29"/>
    <p:sldId id="531" r:id="rId30"/>
    <p:sldId id="519" r:id="rId31"/>
    <p:sldId id="540" r:id="rId32"/>
    <p:sldId id="543" r:id="rId33"/>
    <p:sldId id="544" r:id="rId34"/>
    <p:sldId id="541" r:id="rId35"/>
    <p:sldId id="542" r:id="rId36"/>
    <p:sldId id="520" r:id="rId37"/>
    <p:sldId id="545" r:id="rId38"/>
    <p:sldId id="546" r:id="rId39"/>
    <p:sldId id="547" r:id="rId40"/>
    <p:sldId id="548" r:id="rId41"/>
    <p:sldId id="521" r:id="rId42"/>
    <p:sldId id="522" r:id="rId43"/>
    <p:sldId id="549" r:id="rId44"/>
    <p:sldId id="550" r:id="rId45"/>
    <p:sldId id="551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2BAB4C4-6B97-4C97-B06C-F02224AA83FE}">
          <p14:sldIdLst>
            <p14:sldId id="394"/>
            <p14:sldId id="423"/>
            <p14:sldId id="552"/>
          </p14:sldIdLst>
        </p14:section>
        <p14:section name="Lambda Expressions" id="{1FFEE213-0B20-499A-8D77-40242D4033FA}">
          <p14:sldIdLst>
            <p14:sldId id="508"/>
            <p14:sldId id="446"/>
            <p14:sldId id="512"/>
            <p14:sldId id="527"/>
            <p14:sldId id="528"/>
            <p14:sldId id="529"/>
          </p14:sldIdLst>
        </p14:section>
        <p14:section name="Functions" id="{AD61A861-6132-44A0-959A-DCE59F8C929C}">
          <p14:sldIdLst>
            <p14:sldId id="509"/>
            <p14:sldId id="510"/>
            <p14:sldId id="518"/>
            <p14:sldId id="538"/>
            <p14:sldId id="539"/>
            <p14:sldId id="537"/>
          </p14:sldIdLst>
        </p14:section>
        <p14:section name="Other Functions" id="{414BE830-05EE-4E03-BD5E-4829A088DAC9}">
          <p14:sldIdLst>
            <p14:sldId id="532"/>
            <p14:sldId id="514"/>
            <p14:sldId id="515"/>
            <p14:sldId id="534"/>
            <p14:sldId id="517"/>
            <p14:sldId id="533"/>
            <p14:sldId id="535"/>
            <p14:sldId id="536"/>
            <p14:sldId id="530"/>
            <p14:sldId id="531"/>
            <p14:sldId id="519"/>
          </p14:sldIdLst>
        </p14:section>
        <p14:section name="BiFunctions" id="{28F43F4A-E872-4F9F-91FD-9D6C0A6AA777}">
          <p14:sldIdLst>
            <p14:sldId id="540"/>
            <p14:sldId id="543"/>
            <p14:sldId id="544"/>
            <p14:sldId id="541"/>
            <p14:sldId id="542"/>
          </p14:sldIdLst>
        </p14:section>
        <p14:section name="Functions as Methods" id="{818BFF0D-B487-4886-BCB0-F5CDF07BF5B6}">
          <p14:sldIdLst>
            <p14:sldId id="520"/>
            <p14:sldId id="545"/>
            <p14:sldId id="546"/>
            <p14:sldId id="547"/>
            <p14:sldId id="548"/>
            <p14:sldId id="521"/>
          </p14:sldIdLst>
        </p14:section>
        <p14:section name="Summary" id="{A3E993C2-06F8-40DE-A7BA-CC244A9019ED}">
          <p14:sldIdLst>
            <p14:sldId id="522"/>
            <p14:sldId id="549"/>
            <p14:sldId id="550"/>
            <p14:sldId id="5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CC33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9" autoAdjust="0"/>
    <p:restoredTop sz="94660" autoAdjust="0"/>
  </p:normalViewPr>
  <p:slideViewPr>
    <p:cSldViewPr>
      <p:cViewPr varScale="1">
        <p:scale>
          <a:sx n="74" d="100"/>
          <a:sy n="74" d="100"/>
        </p:scale>
        <p:origin x="46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314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28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5DD86-E20B-4931-9ABE-DFC67D8EB85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512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383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337959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9026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4186459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5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5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0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06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905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1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03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9167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4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8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3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4517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798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/>
              <a:t>Functional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Lambda Expressions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3558" y="3886200"/>
            <a:ext cx="5365417" cy="22884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424" y="4419600"/>
            <a:ext cx="1607188" cy="160020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SoftUni Team</a:t>
            </a:r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University</a:t>
            </a:r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http://softuni.bg</a:t>
            </a:r>
            <a:endParaRPr lang="en-US" dirty="0"/>
          </a:p>
        </p:txBody>
      </p:sp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4038600"/>
            <a:ext cx="1925294" cy="21128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72948" y="3955857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Mathematical and Java 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609600"/>
            <a:ext cx="3886200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5318">
            <a:off x="8456612" y="3402539"/>
            <a:ext cx="1285901" cy="1285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15403">
            <a:off x="1154357" y="3112774"/>
            <a:ext cx="1395361" cy="1395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33CC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6198">
            <a:off x="9555286" y="1313531"/>
            <a:ext cx="1342999" cy="1342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412">
            <a:off x="2082000" y="654692"/>
            <a:ext cx="1537920" cy="15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Initialization of function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Input and output type 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different type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Input and output type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must</a:t>
            </a:r>
            <a:r>
              <a:rPr lang="en-US" sz="3200" dirty="0" smtClean="0"/>
              <a:t> be from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sz="3200" dirty="0" smtClean="0"/>
              <a:t> which we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declare</a:t>
            </a:r>
            <a:r>
              <a:rPr lang="en-US" sz="3200" dirty="0" smtClean="0"/>
              <a:t> them</a:t>
            </a:r>
            <a:endParaRPr lang="en-US" sz="3200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Functions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13078" y="2267793"/>
            <a:ext cx="11430000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sv-SE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Function&lt;Integer, String&gt; func = </a:t>
            </a:r>
            <a:r>
              <a:rPr lang="sv-SE" sz="3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sv-SE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n.toString</a:t>
            </a:r>
            <a:r>
              <a:rPr lang="sv-SE" sz="3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780201" y="3169164"/>
            <a:ext cx="2414543" cy="666254"/>
          </a:xfrm>
          <a:prstGeom prst="wedgeRoundRectCallout">
            <a:avLst>
              <a:gd name="adj1" fmla="val 34819"/>
              <a:gd name="adj2" fmla="val -113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Output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03212" y="3193125"/>
            <a:ext cx="2228850" cy="666254"/>
          </a:xfrm>
          <a:prstGeom prst="wedgeRoundRectCallout">
            <a:avLst>
              <a:gd name="adj1" fmla="val 63955"/>
              <a:gd name="adj2" fmla="val -121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442883" y="3190211"/>
            <a:ext cx="1485900" cy="666254"/>
          </a:xfrm>
          <a:prstGeom prst="wedgeRoundRectCallout">
            <a:avLst>
              <a:gd name="adj1" fmla="val 8485"/>
              <a:gd name="adj2" fmla="val -1172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 rot="16200000" flipV="1">
            <a:off x="9095243" y="96857"/>
            <a:ext cx="465640" cy="3993193"/>
          </a:xfrm>
          <a:prstGeom prst="rightBrace">
            <a:avLst>
              <a:gd name="adj1" fmla="val 62577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513037" y="995666"/>
            <a:ext cx="3811623" cy="666254"/>
          </a:xfrm>
          <a:prstGeom prst="wedgeRoundRectCallout">
            <a:avLst>
              <a:gd name="adj1" fmla="val -4516"/>
              <a:gd name="adj2" fmla="val 64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Lambda Expressions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5248987" y="4011920"/>
            <a:ext cx="3093615" cy="663555"/>
          </a:xfrm>
          <a:prstGeom prst="wedgeRoundRectCallout">
            <a:avLst>
              <a:gd name="adj1" fmla="val 24611"/>
              <a:gd name="adj2" fmla="val -2492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 parameter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8494759" y="4011920"/>
            <a:ext cx="3348319" cy="663555"/>
          </a:xfrm>
          <a:prstGeom prst="wedgeRoundRectCallout">
            <a:avLst>
              <a:gd name="adj1" fmla="val -23663"/>
              <a:gd name="adj2" fmla="val -2453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</a:t>
            </a:r>
            <a:r>
              <a:rPr lang="en-US" sz="3200" dirty="0" smtClean="0"/>
              <a:t>eturn </a:t>
            </a:r>
            <a:r>
              <a:rPr lang="en-US" sz="3200" dirty="0"/>
              <a:t>expression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3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/>
              <a:t> is </a:t>
            </a:r>
            <a:r>
              <a:rPr lang="en-US" dirty="0" smtClean="0"/>
              <a:t>a interface that </a:t>
            </a:r>
            <a:r>
              <a:rPr lang="en-US" dirty="0"/>
              <a:t>accepts a parameter of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 and returns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use function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.apply()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Function&lt;T</a:t>
            </a:r>
            <a:r>
              <a:rPr lang="en-US" dirty="0" smtClean="0"/>
              <a:t>, R</a:t>
            </a:r>
            <a:r>
              <a:rPr lang="en-US" dirty="0"/>
              <a:t>&gt;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2438400"/>
            <a:ext cx="10363200" cy="12379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increment(int number)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number + 1;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4" y="4705632"/>
            <a:ext cx="10363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Function&lt;Integer, Integer&gt; increment = number -&gt; number + 1;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increment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increment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(a);</a:t>
            </a:r>
          </a:p>
        </p:txBody>
      </p:sp>
    </p:spTree>
    <p:extLst>
      <p:ext uri="{BB962C8B-B14F-4D97-AF65-F5344CB8AC3E}">
        <p14:creationId xmlns:p14="http://schemas.microsoft.com/office/powerpoint/2010/main" val="33203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numbers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</a:t>
            </a:r>
            <a:r>
              <a:rPr lang="en-US" dirty="0"/>
              <a:t>Count of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Sum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Sum Numbers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516" y="2027908"/>
            <a:ext cx="2750955" cy="2750955"/>
          </a:xfrm>
          <a:prstGeom prst="rect">
            <a:avLst/>
          </a:prstGeom>
        </p:spPr>
      </p:pic>
      <p:sp>
        <p:nvSpPr>
          <p:cNvPr id="13" name="Bent-Up Arrow 12"/>
          <p:cNvSpPr/>
          <p:nvPr/>
        </p:nvSpPr>
        <p:spPr>
          <a:xfrm rot="5400000">
            <a:off x="6351968" y="4596316"/>
            <a:ext cx="850392" cy="18227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930401"/>
            <a:ext cx="1924050" cy="1504950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01520" y="5194665"/>
            <a:ext cx="3329783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Count =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Sum = 41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6216" y="4115388"/>
            <a:ext cx="5957264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</p:spTree>
    <p:extLst>
      <p:ext uri="{BB962C8B-B14F-4D97-AF65-F5344CB8AC3E}">
        <p14:creationId xmlns:p14="http://schemas.microsoft.com/office/powerpoint/2010/main" val="411559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Sum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143000"/>
            <a:ext cx="11353799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Scanner scanner = new Scanner(System.in);</a:t>
            </a:r>
          </a:p>
          <a:p>
            <a:r>
              <a:rPr lang="en-US" sz="2800" dirty="0" smtClean="0"/>
              <a:t>String[] input = scanner.nextLine().split(", ");</a:t>
            </a:r>
          </a:p>
          <a:p>
            <a:endParaRPr lang="en-US" sz="2800" dirty="0" smtClean="0"/>
          </a:p>
          <a:p>
            <a:r>
              <a:rPr lang="en-US" sz="2800" dirty="0" smtClean="0"/>
              <a:t>Function&lt;String, Integer&gt; parser = </a:t>
            </a:r>
          </a:p>
          <a:p>
            <a:r>
              <a:rPr lang="en-US" sz="2800" dirty="0" smtClean="0"/>
              <a:t>                       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x -&gt; Integer.parseInt(x);</a:t>
            </a:r>
            <a:endParaRPr lang="en-US" sz="2800" dirty="0" smtClean="0"/>
          </a:p>
          <a:p>
            <a:r>
              <a:rPr lang="en-US" sz="2800" dirty="0" smtClean="0"/>
              <a:t>int sum = 0;</a:t>
            </a:r>
          </a:p>
          <a:p>
            <a:r>
              <a:rPr lang="en-US" sz="2800" dirty="0" smtClean="0"/>
              <a:t>for (String s : input) {</a:t>
            </a:r>
          </a:p>
          <a:p>
            <a:r>
              <a:rPr lang="en-US" sz="2800" dirty="0" smtClean="0"/>
              <a:t>  sum += parser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.apply(</a:t>
            </a:r>
            <a:r>
              <a:rPr lang="en-US" sz="2800" dirty="0" smtClean="0"/>
              <a:t>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System.out.println("Count = " + input.length);</a:t>
            </a:r>
          </a:p>
          <a:p>
            <a:r>
              <a:rPr lang="en-US" sz="2800" dirty="0" smtClean="0"/>
              <a:t>System.out.println("Sum = " + sum);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33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84" y="4876800"/>
            <a:ext cx="114831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528" y="2362200"/>
            <a:ext cx="20574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371600"/>
            <a:ext cx="2414921" cy="24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Other Type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Special 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98" y="966325"/>
            <a:ext cx="2247900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85500"/>
            <a:ext cx="2459832" cy="24598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985501"/>
            <a:ext cx="2484678" cy="24598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94" y="3215416"/>
            <a:ext cx="1422508" cy="14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Consumer&lt;T&gt;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void interface: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Instead of writing the method we can do: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400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742020"/>
            <a:ext cx="10666412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message)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System.out.println(message);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3814440"/>
            <a:ext cx="10666412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Consumer&lt;String&gt; print =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System.out.print(message)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474431"/>
            <a:ext cx="10666412" cy="850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print.accept("pesho");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print.accept(String.valueOf(5));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97" y="1421532"/>
            <a:ext cx="2062517" cy="204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Supplier&lt;T&gt;</a:t>
            </a:r>
            <a:r>
              <a:rPr lang="en-US" dirty="0"/>
              <a:t> takes no parameters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Instead of writing the method we can do: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6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Then </a:t>
            </a:r>
            <a:r>
              <a:rPr lang="en-US" dirty="0"/>
              <a:t>we use it like that: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19817" y="1813533"/>
            <a:ext cx="10546014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genRandomInt()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Random rnd = new Random();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rnd.nextInt(51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9817" y="3886200"/>
            <a:ext cx="10546014" cy="1102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Supplier&lt;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genRandomInt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US" sz="3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Random().nextInt(51)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9817" y="5715000"/>
            <a:ext cx="10546014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rnd = generateRandomInt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15" y="1819209"/>
            <a:ext cx="2703716" cy="24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27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and Supplier Example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219200"/>
            <a:ext cx="11353799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Supplier&lt;Integer&gt; dice = () -&gt; ThreadLocalRandom.current()</a:t>
            </a:r>
          </a:p>
          <a:p>
            <a:r>
              <a:rPr lang="en-US" dirty="0" smtClean="0"/>
              <a:t>                                                .nextInt(2, 12);</a:t>
            </a:r>
          </a:p>
          <a:p>
            <a:r>
              <a:rPr lang="en-US" dirty="0" smtClean="0"/>
              <a:t>Consumer&lt;String&gt; print = message -&gt; System.out.println(message);</a:t>
            </a:r>
          </a:p>
          <a:p>
            <a:endParaRPr lang="en-US" dirty="0" smtClean="0"/>
          </a:p>
          <a:p>
            <a:r>
              <a:rPr lang="en-US" sz="3200" dirty="0" smtClean="0"/>
              <a:t>for (int i = 0; i &lt; 4; i++) {</a:t>
            </a:r>
          </a:p>
          <a:p>
            <a:r>
              <a:rPr lang="en-US" sz="3200" dirty="0" smtClean="0"/>
              <a:t>   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print.accept(dice.get().toString());</a:t>
            </a:r>
          </a:p>
          <a:p>
            <a:r>
              <a:rPr lang="en-US" sz="3200" dirty="0" smtClean="0"/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26053" y="4499734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17513" y="5200831"/>
            <a:ext cx="3619499" cy="6570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Possible outputs 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442067" y="4509393"/>
            <a:ext cx="761999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34060" y="4509393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20751" y="4485782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612744" y="4509393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904737" y="4509393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dirty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Function?</a:t>
            </a:r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Other Function Types</a:t>
            </a:r>
            <a:endParaRPr lang="bg-BG" dirty="0"/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Consumer&lt;T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Supplier&lt;T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Predicate&lt;T&gt;</a:t>
            </a:r>
          </a:p>
          <a:p>
            <a:pPr marL="761946" lvl="1" indent="-457200" defTabSz="895350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BiFunction&lt;T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 U, R&gt;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Passing </a:t>
            </a:r>
            <a:r>
              <a:rPr lang="en-US" dirty="0"/>
              <a:t>Functions to Methods</a:t>
            </a:r>
            <a:endParaRPr lang="bg-BG" dirty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Rectangle 6"/>
          <p:cNvSpPr/>
          <p:nvPr/>
        </p:nvSpPr>
        <p:spPr>
          <a:xfrm rot="201166">
            <a:off x="5625052" y="2935017"/>
            <a:ext cx="1413267" cy="22313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13900" b="1" dirty="0">
                <a:ln w="17780" cmpd="sng">
                  <a:solidFill>
                    <a:schemeClr val="bg2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endParaRPr lang="en-US" sz="13900" b="1" dirty="0">
              <a:ln w="17780" cmpd="sng">
                <a:solidFill>
                  <a:schemeClr val="bg2"/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9012" y="2895600"/>
            <a:ext cx="2875101" cy="3164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66FF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10" y="99455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93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Predicate&lt;T&gt;</a:t>
            </a:r>
            <a:r>
              <a:rPr lang="en-US" dirty="0"/>
              <a:t> evaluates a condition: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Instead of writing the method we can do: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886232"/>
            <a:ext cx="108822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isEven(int number)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number % 2 ==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033429"/>
            <a:ext cx="10882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Predicate&lt;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isEven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% 2 ==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387269"/>
            <a:ext cx="10882200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System.out.println(isEven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//true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36" y="1452416"/>
            <a:ext cx="2176476" cy="21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7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UnaryOperator&lt;T&gt; </a:t>
            </a:r>
            <a:r>
              <a:rPr lang="en-US" dirty="0" smtClean="0"/>
              <a:t> is </a:t>
            </a:r>
            <a:r>
              <a:rPr lang="en-US" dirty="0" smtClean="0"/>
              <a:t>a function with same type of input/output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Instead of writing the method we can do: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UnaryOperator&lt;T</a:t>
            </a:r>
            <a:r>
              <a:rPr lang="en-US" dirty="0" smtClean="0"/>
              <a:t>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8012" y="1886232"/>
            <a:ext cx="10958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toUpper(String str)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str.toUpperCase()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4033429"/>
            <a:ext cx="1095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UnaryOperator&lt;String&gt;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(x)-&gt; x.toUpperCase();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5387269"/>
            <a:ext cx="1095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System.out.println(isEven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//true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4478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86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text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Count how many words start with Uppercase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count and words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Predicate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Count Uppercase Words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141412" y="4419600"/>
            <a:ext cx="4343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 following example shows how to use Predicate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466012" y="4419600"/>
            <a:ext cx="3329783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986208" y="49020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640128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4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Uppercase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143000"/>
            <a:ext cx="11353799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text</a:t>
            </a:r>
          </a:p>
          <a:p>
            <a:r>
              <a:rPr lang="en-US" sz="2800" dirty="0" smtClean="0"/>
              <a:t>Predicate&lt;String&gt; checkerUpperCase = </a:t>
            </a:r>
          </a:p>
          <a:p>
            <a:r>
              <a:rPr lang="en-US" sz="2800" dirty="0" smtClean="0"/>
              <a:t> 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 -&gt; s.charAt(0) == s.toUpperCase().charAt(0);</a:t>
            </a:r>
          </a:p>
          <a:p>
            <a:endParaRPr lang="en-US" sz="2800" dirty="0" smtClean="0"/>
          </a:p>
          <a:p>
            <a:r>
              <a:rPr lang="en-US" sz="2800" dirty="0" smtClean="0"/>
              <a:t>ArrayList&lt;String&gt; result = new ArrayList&lt;&gt;();</a:t>
            </a:r>
          </a:p>
          <a:p>
            <a:r>
              <a:rPr lang="en-US" sz="2800" dirty="0" smtClean="0"/>
              <a:t>for (int i = 0; i &lt; textAsList.length; i++) {</a:t>
            </a:r>
          </a:p>
          <a:p>
            <a:r>
              <a:rPr lang="en-US" sz="2800" dirty="0" smtClean="0"/>
              <a:t>  if (checkerUpperCase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.test(textAsList[i])</a:t>
            </a:r>
            <a:r>
              <a:rPr lang="en-US" sz="2800" dirty="0" smtClean="0"/>
              <a:t>) {</a:t>
            </a:r>
          </a:p>
          <a:p>
            <a:r>
              <a:rPr lang="en-US" sz="2800" dirty="0" smtClean="0"/>
              <a:t>    result.add(textAsList[i]);</a:t>
            </a:r>
          </a:p>
          <a:p>
            <a:r>
              <a:rPr lang="en-US" sz="2800" dirty="0" smtClean="0"/>
              <a:t>  }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//TODO: Print 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13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from console some item's prices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20%</a:t>
            </a:r>
            <a:r>
              <a:rPr lang="en-US" dirty="0" smtClean="0"/>
              <a:t> to all of them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UnaryOperator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Add VAT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5874" y="4930110"/>
            <a:ext cx="3276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1.38, 2.56,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4.4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913174" y="4251464"/>
            <a:ext cx="332978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Prices with VAT: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1,66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3,07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5,28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66" y="1032388"/>
            <a:ext cx="2667000" cy="266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24" y="423423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VAT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990600"/>
            <a:ext cx="11353799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input</a:t>
            </a:r>
          </a:p>
          <a:p>
            <a:r>
              <a:rPr lang="en-US" sz="2800" dirty="0" smtClean="0"/>
              <a:t>List&lt;Double&gt; numbers = new ArrayList&lt;&gt;();</a:t>
            </a:r>
          </a:p>
          <a:p>
            <a:r>
              <a:rPr lang="en-US" sz="2800" dirty="0" smtClean="0"/>
              <a:t>for (String s : input) {</a:t>
            </a:r>
          </a:p>
          <a:p>
            <a:r>
              <a:rPr lang="en-US" sz="2800" dirty="0" smtClean="0"/>
              <a:t>  numbers.add(Double.parseDouble(s));</a:t>
            </a:r>
          </a:p>
          <a:p>
            <a:r>
              <a:rPr lang="en-US" sz="2800" dirty="0" smtClean="0"/>
              <a:t>}</a:t>
            </a:r>
          </a:p>
          <a:p>
            <a:endParaRPr lang="en-US" sz="1050" dirty="0" smtClean="0"/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UnaryOperator&lt;Double&gt; </a:t>
            </a:r>
            <a:r>
              <a:rPr lang="en-US" sz="2800" dirty="0" smtClean="0"/>
              <a:t>addVat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x -&gt; x * 1.2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System.out.println("Prices with VAT:");</a:t>
            </a:r>
          </a:p>
          <a:p>
            <a:r>
              <a:rPr lang="en-US" sz="2800" dirty="0" smtClean="0"/>
              <a:t>for (Double str : numbers) {</a:t>
            </a:r>
          </a:p>
          <a:p>
            <a:r>
              <a:rPr lang="en-US" sz="2800" dirty="0" smtClean="0"/>
              <a:t>  System.out.println(String.format("%1$.2f",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                            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addVat.apply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str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800" dirty="0" smtClean="0"/>
              <a:t>));</a:t>
            </a:r>
          </a:p>
          <a:p>
            <a:r>
              <a:rPr lang="en-US" sz="2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86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84" y="4876800"/>
            <a:ext cx="114831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 Type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71" y="1239232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405">
            <a:off x="-638175" y="2181969"/>
            <a:ext cx="9573961" cy="1695687"/>
          </a:xfrm>
          <a:prstGeom prst="rect">
            <a:avLst/>
          </a:prstGeom>
          <a:effectLst>
            <a:softEdge rad="31750"/>
          </a:effectLst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5695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Bi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BiConsumer, BiPredicate, BiFunction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60" y="657432"/>
            <a:ext cx="4088576" cy="40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38035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BiFunction &lt;T, U, R&gt; 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BiConsumer&lt;T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 U&gt;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BiPredicate &lt;T,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U&gt;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BiFunctions 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1192" y="1607955"/>
            <a:ext cx="108822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BiFunction &lt;Integer, Integer, String&gt;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"The sum of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and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is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+ 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1192" y="3105939"/>
            <a:ext cx="10882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BiConsumer&lt;Integer, Integer&gt; sum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"The sum of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and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is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+ y)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111" y="5113155"/>
            <a:ext cx="10912363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s-E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BiPredicate&lt;Integer, Integer&gt; bi = </a:t>
            </a:r>
            <a:r>
              <a:rPr lang="es-E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-&gt; x == y</a:t>
            </a:r>
            <a:r>
              <a:rPr lang="es-E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//False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56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38035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IntFunction &lt;R&gt;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IntToDoubleFunction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Functions 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5948" y="3124200"/>
            <a:ext cx="10882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IntToDoubleFunction 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Math.sin(x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.applyAsDouble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0.90929742682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5948" y="1720542"/>
            <a:ext cx="108822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IntFunction&lt;String&gt; 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Integer.toString(x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63" y="4561655"/>
            <a:ext cx="19431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4561655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27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320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numbers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Sum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Count of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BiFunction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Sum Numbers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516" y="2027908"/>
            <a:ext cx="2750955" cy="2750955"/>
          </a:xfrm>
          <a:prstGeom prst="rect">
            <a:avLst/>
          </a:prstGeom>
        </p:spPr>
      </p:pic>
      <p:sp>
        <p:nvSpPr>
          <p:cNvPr id="13" name="Bent-Up Arrow 12"/>
          <p:cNvSpPr/>
          <p:nvPr/>
        </p:nvSpPr>
        <p:spPr>
          <a:xfrm rot="5400000">
            <a:off x="6351968" y="4596316"/>
            <a:ext cx="850392" cy="18227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930401"/>
            <a:ext cx="1924050" cy="1504950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01520" y="5194665"/>
            <a:ext cx="3329783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Count =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Sum = 41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6216" y="4115388"/>
            <a:ext cx="5957264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</p:spTree>
    <p:extLst>
      <p:ext uri="{BB962C8B-B14F-4D97-AF65-F5344CB8AC3E}">
        <p14:creationId xmlns:p14="http://schemas.microsoft.com/office/powerpoint/2010/main" val="43604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Sum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66800"/>
            <a:ext cx="11353799" cy="50390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Scanner scanner = new Scanner(System.in);</a:t>
            </a:r>
          </a:p>
          <a:p>
            <a:r>
              <a:rPr lang="en-US" sz="2800" dirty="0" smtClean="0"/>
              <a:t>String[] input = scanner.nextLine().split(", ");</a:t>
            </a:r>
          </a:p>
          <a:p>
            <a:endParaRPr lang="en-US" sz="1400" dirty="0" smtClean="0"/>
          </a:p>
          <a:p>
            <a:r>
              <a:rPr lang="en-US" sz="2800" dirty="0" smtClean="0"/>
              <a:t>BiFunction&lt;String, String, Integer&gt; parser = </a:t>
            </a:r>
          </a:p>
          <a:p>
            <a:r>
              <a:rPr lang="en-US" sz="2800" dirty="0" smtClean="0"/>
              <a:t>    (x, y) -&gt; Integer.parseInt(x) + Integer.parseInt(y);</a:t>
            </a:r>
          </a:p>
          <a:p>
            <a:endParaRPr lang="en-US" dirty="0" smtClean="0"/>
          </a:p>
          <a:p>
            <a:r>
              <a:rPr lang="en-US" sz="2800" dirty="0" smtClean="0"/>
              <a:t>int sum = 0;</a:t>
            </a:r>
          </a:p>
          <a:p>
            <a:r>
              <a:rPr lang="en-US" sz="2800" dirty="0" smtClean="0"/>
              <a:t>for (int i = 0; i &lt; input.length - 1; </a:t>
            </a:r>
            <a:r>
              <a:rPr lang="en-US" sz="2800" dirty="0" err="1"/>
              <a:t>i</a:t>
            </a:r>
            <a:r>
              <a:rPr lang="en-US" sz="2800" dirty="0" smtClean="0"/>
              <a:t> + 2</a:t>
            </a:r>
            <a:r>
              <a:rPr lang="en-US" sz="2800" dirty="0" smtClean="0"/>
              <a:t>) </a:t>
            </a:r>
            <a:r>
              <a:rPr lang="en-US" sz="2800" dirty="0" smtClean="0"/>
              <a:t>{</a:t>
            </a:r>
          </a:p>
          <a:p>
            <a:r>
              <a:rPr lang="en-US" sz="2800" dirty="0" smtClean="0"/>
              <a:t>  sum += parser.apply(input[i], input[i + 1]);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System.out.println("Count = " + input.length);</a:t>
            </a:r>
          </a:p>
          <a:p>
            <a:r>
              <a:rPr lang="en-US" sz="2800" dirty="0" smtClean="0"/>
              <a:t>System.out.println("Sum = " + sum);</a:t>
            </a:r>
          </a:p>
        </p:txBody>
      </p:sp>
    </p:spTree>
    <p:extLst>
      <p:ext uri="{BB962C8B-B14F-4D97-AF65-F5344CB8AC3E}">
        <p14:creationId xmlns:p14="http://schemas.microsoft.com/office/powerpoint/2010/main" val="41663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/>
              <a:t> to methods: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use the method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Functions to Method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7424" y="1960736"/>
            <a:ext cx="11110800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operation(int number,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Function&lt;Integer, Integer&gt; function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function.apply(number);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55612" y="3886200"/>
            <a:ext cx="11110800" cy="25807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operation(a,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* 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 = operation(a,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- 3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operation(b,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% 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//b =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//c =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//d = 1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63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from console n people with their 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 condition and age for filter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 format type for output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all people </a:t>
            </a:r>
            <a:r>
              <a:rPr lang="en-US" dirty="0"/>
              <a:t>that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fulfills </a:t>
            </a:r>
            <a:r>
              <a:rPr lang="en-US" dirty="0"/>
              <a:t>the </a:t>
            </a:r>
            <a:r>
              <a:rPr lang="en-US" dirty="0" smtClean="0"/>
              <a:t>condition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Filter by Age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592538" y="1676400"/>
            <a:ext cx="2683474" cy="3581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2560851"/>
              </p:ext>
            </p:extLst>
          </p:nvPr>
        </p:nvGraphicFramePr>
        <p:xfrm>
          <a:off x="8860557" y="1969150"/>
          <a:ext cx="2150110" cy="2995900"/>
        </p:xfrm>
        <a:graphic>
          <a:graphicData uri="http://schemas.openxmlformats.org/drawingml/2006/table">
            <a:tbl>
              <a:tblPr/>
              <a:tblGrid>
                <a:gridCol w="14624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Pesho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Gosho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Radka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Mara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Izdislav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3600262" y="4672458"/>
            <a:ext cx="3691124" cy="40980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20729731">
            <a:off x="4802242" y="4287062"/>
            <a:ext cx="3532601" cy="1447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Condition - "older"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Age - 20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Format - "name age"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87587" y="4343400"/>
            <a:ext cx="2920825" cy="22098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2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158703"/>
              </p:ext>
            </p:extLst>
          </p:nvPr>
        </p:nvGraphicFramePr>
        <p:xfrm>
          <a:off x="1124459" y="4565058"/>
          <a:ext cx="2459670" cy="179754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57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Pesho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Radka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Mara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Left Arrow 2"/>
          <p:cNvSpPr/>
          <p:nvPr/>
        </p:nvSpPr>
        <p:spPr>
          <a:xfrm rot="20734787">
            <a:off x="4077839" y="3977749"/>
            <a:ext cx="420360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2327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/>
      <p:bldP spid="23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436696"/>
            <a:ext cx="11468099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info from console</a:t>
            </a:r>
          </a:p>
          <a:p>
            <a:r>
              <a:rPr lang="en-US" sz="2800" dirty="0" smtClean="0"/>
              <a:t>//Implementation of these methos on next slides 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Predicate</a:t>
            </a:r>
            <a:r>
              <a:rPr lang="en-US" sz="2800" dirty="0" smtClean="0"/>
              <a:t>&lt;Integer&gt; tester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createTester(condition, age);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Consumer</a:t>
            </a:r>
            <a:r>
              <a:rPr lang="en-US" sz="2800" dirty="0" smtClean="0"/>
              <a:t>&lt;Map.Entry&lt;String, Integer&gt;&gt; printer = </a:t>
            </a:r>
          </a:p>
          <a:p>
            <a:r>
              <a:rPr lang="en-US" sz="2800" dirty="0" smtClean="0"/>
              <a:t>                          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createPrinter(format);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printFilteredStudent(people, tester, printer);</a:t>
            </a:r>
          </a:p>
        </p:txBody>
      </p:sp>
    </p:spTree>
    <p:extLst>
      <p:ext uri="{BB962C8B-B14F-4D97-AF65-F5344CB8AC3E}">
        <p14:creationId xmlns:p14="http://schemas.microsoft.com/office/powerpoint/2010/main" val="8090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</a:t>
            </a:r>
            <a:r>
              <a:rPr lang="en-US" dirty="0" smtClean="0"/>
              <a:t>Age 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08547"/>
            <a:ext cx="11468099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private static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Consumer&lt;Map.Entry&lt;String,Integer&gt;&gt; </a:t>
            </a:r>
            <a:r>
              <a:rPr lang="en-US" sz="2800" dirty="0" smtClean="0"/>
              <a:t>createPrinter(String format) </a:t>
            </a:r>
          </a:p>
          <a:p>
            <a:r>
              <a:rPr lang="en-US" sz="2800" dirty="0" smtClean="0"/>
              <a:t>  switch (format)  </a:t>
            </a:r>
          </a:p>
          <a:p>
            <a:r>
              <a:rPr lang="en-US" sz="2800" dirty="0" smtClean="0"/>
              <a:t>    case "name age":</a:t>
            </a:r>
          </a:p>
          <a:p>
            <a:r>
              <a:rPr lang="en-US" sz="2800" dirty="0" smtClean="0"/>
              <a:t>      return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person -&gt; System.out.printf("%s - %d%n", person.getKey(), person.getValue());</a:t>
            </a:r>
          </a:p>
          <a:p>
            <a:endParaRPr lang="en-US" sz="1600" dirty="0" smtClean="0"/>
          </a:p>
          <a:p>
            <a:r>
              <a:rPr lang="en-US" sz="2800" dirty="0" smtClean="0"/>
              <a:t>private static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Predicate&lt;Integer&gt;</a:t>
            </a:r>
            <a:r>
              <a:rPr lang="en-US" sz="2800" dirty="0" smtClean="0"/>
              <a:t> createTester(String condition, Integer age) </a:t>
            </a:r>
          </a:p>
          <a:p>
            <a:r>
              <a:rPr lang="en-US" sz="2800" dirty="0" smtClean="0"/>
              <a:t>  switch (condition) </a:t>
            </a:r>
          </a:p>
          <a:p>
            <a:r>
              <a:rPr lang="en-US" sz="2800" dirty="0" smtClean="0"/>
              <a:t>    case "younger":</a:t>
            </a:r>
          </a:p>
          <a:p>
            <a:r>
              <a:rPr lang="en-US" sz="2800" dirty="0" smtClean="0"/>
              <a:t>      return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x -&gt; x &lt;= age;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18412" y="4648200"/>
            <a:ext cx="3754409" cy="1317893"/>
          </a:xfrm>
          <a:prstGeom prst="wedgeRoundRectCallout">
            <a:avLst>
              <a:gd name="adj1" fmla="val -4432"/>
              <a:gd name="adj2" fmla="val 29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4000" dirty="0"/>
              <a:t>Add more cases in both methods</a:t>
            </a:r>
          </a:p>
        </p:txBody>
      </p:sp>
    </p:spTree>
    <p:extLst>
      <p:ext uri="{BB962C8B-B14F-4D97-AF65-F5344CB8AC3E}">
        <p14:creationId xmlns:p14="http://schemas.microsoft.com/office/powerpoint/2010/main" val="2704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</a:t>
            </a:r>
            <a:r>
              <a:rPr lang="en-US" dirty="0" smtClean="0"/>
              <a:t>Age (3)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08547"/>
            <a:ext cx="11468099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public static void printFilteredStudent(</a:t>
            </a:r>
          </a:p>
          <a:p>
            <a:r>
              <a:rPr lang="en-US" sz="2800" dirty="0" smtClean="0"/>
              <a:t>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LinkedHashMap&lt;String, Integer&gt; people,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  Predicate&lt;Integer&gt; tester,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  Consumer&lt;Map.Entry&lt;String, Integer&gt;&gt; printer</a:t>
            </a:r>
            <a:r>
              <a:rPr lang="en-US" sz="2800" dirty="0" smtClean="0"/>
              <a:t>) {</a:t>
            </a:r>
          </a:p>
          <a:p>
            <a:endParaRPr lang="en-US" sz="2800" dirty="0" smtClean="0"/>
          </a:p>
          <a:p>
            <a:r>
              <a:rPr lang="en-US" sz="2800" dirty="0" smtClean="0"/>
              <a:t>  for (Map.Entry&lt;String, Integer&gt; person :                    </a:t>
            </a:r>
          </a:p>
          <a:p>
            <a:r>
              <a:rPr lang="en-US" sz="2800" dirty="0" smtClean="0"/>
              <a:t>                                     people.entrySet()) {</a:t>
            </a:r>
          </a:p>
          <a:p>
            <a:r>
              <a:rPr lang="en-US" sz="2800" dirty="0" smtClean="0"/>
              <a:t>    if (tester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.test</a:t>
            </a:r>
            <a:r>
              <a:rPr lang="en-US" sz="2800" dirty="0" smtClean="0"/>
              <a:t>(people.get(person.getKey()))) {</a:t>
            </a:r>
          </a:p>
          <a:p>
            <a:r>
              <a:rPr lang="en-US" sz="2800" dirty="0" smtClean="0"/>
              <a:t>      printer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.accept</a:t>
            </a:r>
            <a:r>
              <a:rPr lang="en-US" sz="2800" dirty="0" smtClean="0"/>
              <a:t>(person);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Functions to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914400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447800"/>
            <a:ext cx="424023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542799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/>
              <a:t>are anonymous </a:t>
            </a:r>
            <a:r>
              <a:rPr lang="en-US" dirty="0" smtClean="0"/>
              <a:t>methods 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Consumer&lt;T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void function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Supplier&lt;T&gt;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gets no parameters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Predicate&lt;T&gt;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evaluates a condition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function that returns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</a:t>
            </a:r>
            <a:r>
              <a:rPr lang="en-US" dirty="0" smtClean="0"/>
              <a:t>type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UnaryOperator&lt;T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 smtClean="0"/>
              <a:t>is a function that return same type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BiFunction&lt;T, U, R&gt; </a:t>
            </a:r>
            <a:r>
              <a:rPr lang="en-US" dirty="0" smtClean="0"/>
              <a:t>is a function that accept more parameters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can be pass like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 smtClean="0"/>
              <a:t> to methods</a:t>
            </a:r>
          </a:p>
          <a:p>
            <a:pPr marL="358775" indent="-358775">
              <a:lnSpc>
                <a:spcPct val="95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600200"/>
            <a:ext cx="3567000" cy="264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13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https://softuni.bg/courses/java-fundamentals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3786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507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 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Function?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2358288" y="1760186"/>
            <a:ext cx="30893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i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  <a:r>
              <a:rPr 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(x) = x</a:t>
            </a:r>
            <a:r>
              <a:rPr lang="en-US" sz="7200" b="1" baseline="300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US" sz="7200" b="1" i="1" baseline="300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62824" y="2261901"/>
            <a:ext cx="1485900" cy="666254"/>
          </a:xfrm>
          <a:prstGeom prst="wedgeRoundRectCallout">
            <a:avLst>
              <a:gd name="adj1" fmla="val 83891"/>
              <a:gd name="adj2" fmla="val -225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358288" y="3270044"/>
            <a:ext cx="1485900" cy="666254"/>
          </a:xfrm>
          <a:prstGeom prst="wedgeRoundRectCallout">
            <a:avLst>
              <a:gd name="adj1" fmla="val 11952"/>
              <a:gd name="adj2" fmla="val -12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174058" y="3270044"/>
            <a:ext cx="1615553" cy="666254"/>
          </a:xfrm>
          <a:prstGeom prst="wedgeRoundRectCallout">
            <a:avLst>
              <a:gd name="adj1" fmla="val 2418"/>
              <a:gd name="adj2" fmla="val -12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Output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02425" y="1676400"/>
            <a:ext cx="4878387" cy="407644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599106"/>
              </p:ext>
            </p:extLst>
          </p:nvPr>
        </p:nvGraphicFramePr>
        <p:xfrm>
          <a:off x="7230924" y="2507401"/>
          <a:ext cx="3821388" cy="299590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875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-4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36695" y="1676401"/>
            <a:ext cx="136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x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292448" y="1676401"/>
            <a:ext cx="148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f</a:t>
            </a:r>
            <a:r>
              <a:rPr lang="en-US" sz="4800" dirty="0" smtClean="0"/>
              <a:t>(x)</a:t>
            </a:r>
            <a:endParaRPr lang="en-US" sz="28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7835" y="4270512"/>
            <a:ext cx="5708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4000" dirty="0"/>
              <a:t> is a special relationship where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each</a:t>
            </a:r>
            <a:r>
              <a:rPr lang="en-US" sz="4000" dirty="0"/>
              <a:t> input has a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sz="4000" dirty="0"/>
              <a:t> output.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3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7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</a:t>
            </a:r>
            <a:r>
              <a:rPr lang="en-US" sz="2000" dirty="0" err="1"/>
              <a:t>Svetlin</a:t>
            </a:r>
            <a:r>
              <a:rPr lang="en-US" sz="2000" dirty="0"/>
              <a:t> Nakov &amp; Co. </a:t>
            </a:r>
            <a:r>
              <a:rPr lang="en-US" sz="2000"/>
              <a:t>under </a:t>
            </a:r>
            <a:r>
              <a:rPr lang="en-US" sz="2000">
                <a:hlinkClick r:id="rId5"/>
              </a:rPr>
              <a:t>CC-BY-SA</a:t>
            </a:r>
            <a:r>
              <a:rPr lang="en-US" sz="200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4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3412" y="1752600"/>
            <a:ext cx="4733153" cy="2364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474282"/>
            <a:ext cx="2815442" cy="30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unnamed function </a:t>
            </a:r>
            <a:r>
              <a:rPr lang="en-US" dirty="0" smtClean="0"/>
              <a:t>with parameters and a body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Lambda syntax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the lambda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-&gt;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Parameters can be enclosed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body holds the expression or statement  and can be enclosed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{}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Lambda Expressions</a:t>
            </a:r>
            <a:endParaRPr lang="bg-BG" dirty="0"/>
          </a:p>
        </p:txBody>
      </p:sp>
      <p:sp>
        <p:nvSpPr>
          <p:cNvPr id="6" name="Rounded Rectangle 5"/>
          <p:cNvSpPr/>
          <p:nvPr/>
        </p:nvSpPr>
        <p:spPr>
          <a:xfrm>
            <a:off x="3503612" y="2623069"/>
            <a:ext cx="7696199" cy="91588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7413" y="2665513"/>
            <a:ext cx="78485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parameters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-&gt;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body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74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 </a:t>
            </a:r>
            <a:r>
              <a:rPr lang="en-US" dirty="0" smtClean="0"/>
              <a:t>lambda expression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 smtClean="0"/>
              <a:t> lambda </a:t>
            </a:r>
            <a:r>
              <a:rPr lang="en-US" dirty="0"/>
              <a:t>expression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 smtClean="0"/>
              <a:t> parameters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More</a:t>
            </a:r>
            <a:r>
              <a:rPr lang="en-US" dirty="0" smtClean="0"/>
              <a:t> parameters 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Expressions (2)</a:t>
            </a:r>
            <a:endParaRPr lang="bg-BG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3175" y="1839425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System.out.println(msg);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03175" y="3211962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msg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-&gt; { System.out.println(msg);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03175" y="4533475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{ System.out.println("hi"); }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03175" y="5916637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y) -&gt; { return x + y; }</a:t>
            </a:r>
          </a:p>
        </p:txBody>
      </p:sp>
    </p:spTree>
    <p:extLst>
      <p:ext uri="{BB962C8B-B14F-4D97-AF65-F5344CB8AC3E}">
        <p14:creationId xmlns:p14="http://schemas.microsoft.com/office/powerpoint/2010/main" val="3686391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Integers from console</a:t>
            </a:r>
          </a:p>
          <a:p>
            <a:pPr>
              <a:lnSpc>
                <a:spcPct val="100000"/>
              </a:lnSpc>
            </a:pPr>
            <a:r>
              <a:rPr lang="en-US" dirty="0"/>
              <a:t>Print </a:t>
            </a:r>
            <a:r>
              <a:rPr lang="en-US" dirty="0" smtClean="0"/>
              <a:t>odd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sorted odd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2 Lambda Expresions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Sort</a:t>
            </a:r>
            <a:r>
              <a:rPr lang="bg-BG" dirty="0" smtClean="0"/>
              <a:t> </a:t>
            </a:r>
            <a:r>
              <a:rPr lang="en-US" dirty="0" smtClean="0"/>
              <a:t>Odd Numbers </a:t>
            </a:r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8012" y="1871629"/>
            <a:ext cx="624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55441" y="3538696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  <p:sp>
        <p:nvSpPr>
          <p:cNvPr id="5" name="Left Arrow 4"/>
          <p:cNvSpPr/>
          <p:nvPr/>
        </p:nvSpPr>
        <p:spPr>
          <a:xfrm rot="16200000">
            <a:off x="8000281" y="2699098"/>
            <a:ext cx="685800" cy="535139"/>
          </a:xfrm>
          <a:prstGeom prst="leftArrow">
            <a:avLst>
              <a:gd name="adj1" fmla="val 50000"/>
              <a:gd name="adj2" fmla="val 4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54" y="4083461"/>
            <a:ext cx="2230613" cy="2230613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955441" y="5198767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2, 2, 4, 4,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8099310" y="4359845"/>
            <a:ext cx="685799" cy="535139"/>
          </a:xfrm>
          <a:prstGeom prst="leftArrow">
            <a:avLst>
              <a:gd name="adj1" fmla="val 50000"/>
              <a:gd name="adj2" fmla="val 4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430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5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Sort</a:t>
            </a:r>
            <a:r>
              <a:rPr lang="bg-BG" dirty="0"/>
              <a:t> </a:t>
            </a:r>
            <a:r>
              <a:rPr lang="en-US" dirty="0"/>
              <a:t>Odd </a:t>
            </a:r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74922"/>
            <a:ext cx="11353799" cy="5097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numbers and parse them to List Of Integers</a:t>
            </a:r>
          </a:p>
          <a:p>
            <a:r>
              <a:rPr lang="en-US" sz="2800" dirty="0" smtClean="0"/>
              <a:t>StringBuilder sb = new StringBuilder();</a:t>
            </a:r>
          </a:p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.removeIf(n -&gt; n % 2 != 0</a:t>
            </a:r>
            <a:r>
              <a:rPr lang="en-US" sz="2800" dirty="0" smtClean="0"/>
              <a:t>);</a:t>
            </a:r>
          </a:p>
          <a:p>
            <a:r>
              <a:rPr lang="en-US" sz="2800" dirty="0" smtClean="0"/>
              <a:t>for (Integer s : numbers) {</a:t>
            </a:r>
          </a:p>
          <a:p>
            <a:r>
              <a:rPr lang="en-US" sz="2800" dirty="0" smtClean="0"/>
              <a:t>  sb.append(s);</a:t>
            </a:r>
          </a:p>
          <a:p>
            <a:r>
              <a:rPr lang="en-US" sz="2800" dirty="0" smtClean="0"/>
              <a:t>  sb.append(", ");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sb.delete(sb.length() -2, sb.length());</a:t>
            </a:r>
          </a:p>
          <a:p>
            <a:r>
              <a:rPr lang="en-US" sz="2800" dirty="0" smtClean="0"/>
              <a:t>System.out.println(sb);</a:t>
            </a:r>
          </a:p>
          <a:p>
            <a:endParaRPr lang="en-US" sz="1400" dirty="0" smtClean="0"/>
          </a:p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.sort((a, b) -&gt; a.compareTo(b));</a:t>
            </a:r>
          </a:p>
          <a:p>
            <a:r>
              <a:rPr lang="en-US" sz="2800" dirty="0" smtClean="0"/>
              <a:t>//TODO Print sorted numbers</a:t>
            </a:r>
          </a:p>
        </p:txBody>
      </p:sp>
    </p:spTree>
    <p:extLst>
      <p:ext uri="{BB962C8B-B14F-4D97-AF65-F5344CB8AC3E}">
        <p14:creationId xmlns:p14="http://schemas.microsoft.com/office/powerpoint/2010/main" val="3766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2269</Words>
  <Application>Microsoft Office PowerPoint</Application>
  <PresentationFormat>Custom</PresentationFormat>
  <Paragraphs>500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5_SoftUni 16x9</vt:lpstr>
      <vt:lpstr>1_SoftUni 16x9</vt:lpstr>
      <vt:lpstr>4_SoftUni 16x9</vt:lpstr>
      <vt:lpstr>Functional Programming</vt:lpstr>
      <vt:lpstr>Table of Contents</vt:lpstr>
      <vt:lpstr>Questions</vt:lpstr>
      <vt:lpstr>What is Function?</vt:lpstr>
      <vt:lpstr>Lambda Expressions</vt:lpstr>
      <vt:lpstr>Lambda Expressions</vt:lpstr>
      <vt:lpstr>Lambda Expressions (2)</vt:lpstr>
      <vt:lpstr>Problem: Sort Odd Numbers </vt:lpstr>
      <vt:lpstr>Solution: Sort Odd Numbers</vt:lpstr>
      <vt:lpstr>Functions</vt:lpstr>
      <vt:lpstr>Java Functions</vt:lpstr>
      <vt:lpstr>Function&lt;T, R&gt;</vt:lpstr>
      <vt:lpstr>Problem: Sum Numbers </vt:lpstr>
      <vt:lpstr>Solution: Sum Numbers</vt:lpstr>
      <vt:lpstr>Lambda Expressions</vt:lpstr>
      <vt:lpstr>Other Type Functions</vt:lpstr>
      <vt:lpstr>Consumer&lt;T&gt;</vt:lpstr>
      <vt:lpstr>Supplier&lt;T&gt;</vt:lpstr>
      <vt:lpstr>Consumer and Supplier Example</vt:lpstr>
      <vt:lpstr>Predicate&lt;T&gt;</vt:lpstr>
      <vt:lpstr>UnaryOperator&lt;T&gt;</vt:lpstr>
      <vt:lpstr>Problem: Count Uppercase Words</vt:lpstr>
      <vt:lpstr>Solution: Count Uppercase Words</vt:lpstr>
      <vt:lpstr>Problem: Add VAT</vt:lpstr>
      <vt:lpstr>Solution: Add VAT</vt:lpstr>
      <vt:lpstr>Other Type Functions</vt:lpstr>
      <vt:lpstr>Bi Functions</vt:lpstr>
      <vt:lpstr>BiFunctions </vt:lpstr>
      <vt:lpstr>Special Functions </vt:lpstr>
      <vt:lpstr>Problem: Sum Numbers </vt:lpstr>
      <vt:lpstr>Solution: Sum Numbers</vt:lpstr>
      <vt:lpstr>Passing Functions to Method</vt:lpstr>
      <vt:lpstr>Problem: Filter by Age</vt:lpstr>
      <vt:lpstr>Solution: Filter by Age</vt:lpstr>
      <vt:lpstr>Solution: Filter by Age (2)</vt:lpstr>
      <vt:lpstr>Solution: Filter by Age (3)</vt:lpstr>
      <vt:lpstr>Passing Functions to Method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Advanced C# Course</dc:subject>
  <dc:creator/>
  <cp:keywords>programming, course, SoftUni, Software University, java, fuctional programming, javaadvanced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2017-02-07T23:21:48Z</dcterms:modified>
  <cp:category>programming, education, software engineering, software development, java, fuctional programming, javaadvanced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